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7" r:id="rId3"/>
    <p:sldId id="257" r:id="rId4"/>
    <p:sldId id="268" r:id="rId5"/>
    <p:sldId id="283" r:id="rId6"/>
    <p:sldId id="279" r:id="rId7"/>
    <p:sldId id="274" r:id="rId8"/>
    <p:sldId id="278" r:id="rId9"/>
    <p:sldId id="266" r:id="rId10"/>
    <p:sldId id="282" r:id="rId11"/>
    <p:sldId id="270" r:id="rId12"/>
    <p:sldId id="261" r:id="rId13"/>
    <p:sldId id="276" r:id="rId14"/>
    <p:sldId id="258" r:id="rId15"/>
    <p:sldId id="259" r:id="rId16"/>
    <p:sldId id="262" r:id="rId17"/>
    <p:sldId id="281" r:id="rId18"/>
    <p:sldId id="28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1C9439"/>
    <a:srgbClr val="1CD259"/>
    <a:srgbClr val="2D4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91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05FE8-4F90-48A8-9DAF-13AB8A6F2E5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502D99-450F-4768-9B4B-54570AA6DF55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Pressão na Placa</a:t>
          </a:r>
          <a:endParaRPr lang="pt-BR" dirty="0">
            <a:solidFill>
              <a:schemeClr val="tx1"/>
            </a:solidFill>
          </a:endParaRPr>
        </a:p>
      </dgm:t>
    </dgm:pt>
    <dgm:pt modelId="{CE737CA6-C9CB-45D4-BD36-9C30154FBB1C}" type="parTrans" cxnId="{A5EC1214-192A-4EDB-BC95-A5697271078A}">
      <dgm:prSet/>
      <dgm:spPr/>
      <dgm:t>
        <a:bodyPr/>
        <a:lstStyle/>
        <a:p>
          <a:endParaRPr lang="pt-BR"/>
        </a:p>
      </dgm:t>
    </dgm:pt>
    <dgm:pt modelId="{0535E1DD-EBFB-4249-8E52-F34FA03564C7}" type="sibTrans" cxnId="{A5EC1214-192A-4EDB-BC95-A5697271078A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A00C406F-8558-4A0A-A8DD-734C0074DB9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Liberação de Elétrons</a:t>
          </a:r>
          <a:endParaRPr lang="pt-BR" dirty="0">
            <a:solidFill>
              <a:schemeClr val="tx1"/>
            </a:solidFill>
          </a:endParaRPr>
        </a:p>
      </dgm:t>
    </dgm:pt>
    <dgm:pt modelId="{6B1FE00F-4C84-428A-915C-6F7643EA5D23}" type="parTrans" cxnId="{170CD996-EA81-475D-805C-D47D951F1AC7}">
      <dgm:prSet/>
      <dgm:spPr/>
      <dgm:t>
        <a:bodyPr/>
        <a:lstStyle/>
        <a:p>
          <a:endParaRPr lang="pt-BR"/>
        </a:p>
      </dgm:t>
    </dgm:pt>
    <dgm:pt modelId="{358AF8EC-6621-472A-9D10-FE383975DE78}" type="sibTrans" cxnId="{170CD996-EA81-475D-805C-D47D951F1AC7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936299C2-24FD-46F8-9F40-13EB8E4A14A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Energia Mecânica</a:t>
          </a:r>
          <a:endParaRPr lang="pt-BR" dirty="0">
            <a:solidFill>
              <a:schemeClr val="tx1"/>
            </a:solidFill>
          </a:endParaRPr>
        </a:p>
      </dgm:t>
    </dgm:pt>
    <dgm:pt modelId="{02521717-4C41-4D8E-B04F-28C764A2C33D}" type="parTrans" cxnId="{5823C90F-2573-46A6-8AB7-1E9774DA102C}">
      <dgm:prSet/>
      <dgm:spPr/>
      <dgm:t>
        <a:bodyPr/>
        <a:lstStyle/>
        <a:p>
          <a:endParaRPr lang="pt-BR"/>
        </a:p>
      </dgm:t>
    </dgm:pt>
    <dgm:pt modelId="{5B28F07F-A710-4D28-AD53-85997977EB5F}" type="sibTrans" cxnId="{5823C90F-2573-46A6-8AB7-1E9774DA102C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B3C4C153-04C5-427B-B7AB-3D60DA8B292F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Energia Elétrica</a:t>
          </a:r>
          <a:endParaRPr lang="pt-BR" dirty="0">
            <a:solidFill>
              <a:schemeClr val="tx1"/>
            </a:solidFill>
          </a:endParaRPr>
        </a:p>
      </dgm:t>
    </dgm:pt>
    <dgm:pt modelId="{1EED92BE-8418-429B-B16D-22B78F1DCBD3}" type="parTrans" cxnId="{C0B3C3C1-DCE6-4053-9EC5-172681ECDC0F}">
      <dgm:prSet/>
      <dgm:spPr/>
      <dgm:t>
        <a:bodyPr/>
        <a:lstStyle/>
        <a:p>
          <a:endParaRPr lang="pt-BR"/>
        </a:p>
      </dgm:t>
    </dgm:pt>
    <dgm:pt modelId="{5F124FA4-3190-44E7-A675-08DA2D37E123}" type="sibTrans" cxnId="{C0B3C3C1-DCE6-4053-9EC5-172681ECDC0F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120D272B-9279-4E37-BB76-358BEC7AC14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Estoque em Baterias</a:t>
          </a:r>
          <a:endParaRPr lang="pt-BR" dirty="0">
            <a:solidFill>
              <a:schemeClr val="tx1"/>
            </a:solidFill>
          </a:endParaRPr>
        </a:p>
      </dgm:t>
    </dgm:pt>
    <dgm:pt modelId="{231B9713-7FD7-4EBC-83D6-CE435D39446E}" type="parTrans" cxnId="{64F59E84-C0E9-470A-88C3-97864D15504B}">
      <dgm:prSet/>
      <dgm:spPr/>
      <dgm:t>
        <a:bodyPr/>
        <a:lstStyle/>
        <a:p>
          <a:endParaRPr lang="pt-BR"/>
        </a:p>
      </dgm:t>
    </dgm:pt>
    <dgm:pt modelId="{F424EB8C-CC8F-4074-80E9-8F9A36FD0611}" type="sibTrans" cxnId="{64F59E84-C0E9-470A-88C3-97864D15504B}">
      <dgm:prSet/>
      <dgm:spPr/>
      <dgm:t>
        <a:bodyPr/>
        <a:lstStyle/>
        <a:p>
          <a:endParaRPr lang="pt-BR"/>
        </a:p>
      </dgm:t>
    </dgm:pt>
    <dgm:pt modelId="{F4EA0CBB-D56B-421D-9CFC-E645061BC7F0}" type="pres">
      <dgm:prSet presAssocID="{DE905FE8-4F90-48A8-9DAF-13AB8A6F2E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4231C0-6AEF-4C3C-96C3-AD0E043ADE18}" type="pres">
      <dgm:prSet presAssocID="{BA502D99-450F-4768-9B4B-54570AA6DF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242030-544E-4CB8-8BF2-B9D0B679AD2C}" type="pres">
      <dgm:prSet presAssocID="{0535E1DD-EBFB-4249-8E52-F34FA03564C7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DAF5B89-349C-41CB-9510-2FBF8251F232}" type="pres">
      <dgm:prSet presAssocID="{0535E1DD-EBFB-4249-8E52-F34FA03564C7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CA5093D9-5E5F-488C-AD01-BB23AC6D475E}" type="pres">
      <dgm:prSet presAssocID="{A00C406F-8558-4A0A-A8DD-734C0074DB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8D669D-499A-4260-B188-331935EF746D}" type="pres">
      <dgm:prSet presAssocID="{358AF8EC-6621-472A-9D10-FE383975DE78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A22DF24-8914-4999-9659-6E20B5A9018A}" type="pres">
      <dgm:prSet presAssocID="{358AF8EC-6621-472A-9D10-FE383975DE78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FE0E958E-AD1C-4288-858D-E06D5BFE6075}" type="pres">
      <dgm:prSet presAssocID="{936299C2-24FD-46F8-9F40-13EB8E4A14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799F23-DA96-4994-AF45-688F54090FF7}" type="pres">
      <dgm:prSet presAssocID="{5B28F07F-A710-4D28-AD53-85997977EB5F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D2618F5-7F8E-4E58-B154-60B4DDF65AE6}" type="pres">
      <dgm:prSet presAssocID="{5B28F07F-A710-4D28-AD53-85997977EB5F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0A963CF9-3ECD-4FCC-9996-AFAF01D5991B}" type="pres">
      <dgm:prSet presAssocID="{B3C4C153-04C5-427B-B7AB-3D60DA8B29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2D3A4-3AE2-45D7-A1D2-987A2F4F62E3}" type="pres">
      <dgm:prSet presAssocID="{5F124FA4-3190-44E7-A675-08DA2D37E123}" presName="sibTrans" presStyleLbl="sibTrans2D1" presStyleIdx="3" presStyleCnt="4"/>
      <dgm:spPr/>
      <dgm:t>
        <a:bodyPr/>
        <a:lstStyle/>
        <a:p>
          <a:endParaRPr lang="pt-BR"/>
        </a:p>
      </dgm:t>
    </dgm:pt>
    <dgm:pt modelId="{C2422E09-57B8-4398-88A7-D87B6532A983}" type="pres">
      <dgm:prSet presAssocID="{5F124FA4-3190-44E7-A675-08DA2D37E123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65B43C22-2652-426D-9383-8EE759F2E302}" type="pres">
      <dgm:prSet presAssocID="{120D272B-9279-4E37-BB76-358BEC7AC1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FD25E7-F5F1-4B60-A181-614E05029372}" type="presOf" srcId="{5B28F07F-A710-4D28-AD53-85997977EB5F}" destId="{9E799F23-DA96-4994-AF45-688F54090FF7}" srcOrd="0" destOrd="0" presId="urn:microsoft.com/office/officeart/2005/8/layout/process5"/>
    <dgm:cxn modelId="{1EFF7ACB-E829-4D95-8B88-490F98172CCF}" type="presOf" srcId="{0535E1DD-EBFB-4249-8E52-F34FA03564C7}" destId="{1DAF5B89-349C-41CB-9510-2FBF8251F232}" srcOrd="1" destOrd="0" presId="urn:microsoft.com/office/officeart/2005/8/layout/process5"/>
    <dgm:cxn modelId="{C0B3C3C1-DCE6-4053-9EC5-172681ECDC0F}" srcId="{DE905FE8-4F90-48A8-9DAF-13AB8A6F2E5F}" destId="{B3C4C153-04C5-427B-B7AB-3D60DA8B292F}" srcOrd="3" destOrd="0" parTransId="{1EED92BE-8418-429B-B16D-22B78F1DCBD3}" sibTransId="{5F124FA4-3190-44E7-A675-08DA2D37E123}"/>
    <dgm:cxn modelId="{5823C90F-2573-46A6-8AB7-1E9774DA102C}" srcId="{DE905FE8-4F90-48A8-9DAF-13AB8A6F2E5F}" destId="{936299C2-24FD-46F8-9F40-13EB8E4A14A8}" srcOrd="2" destOrd="0" parTransId="{02521717-4C41-4D8E-B04F-28C764A2C33D}" sibTransId="{5B28F07F-A710-4D28-AD53-85997977EB5F}"/>
    <dgm:cxn modelId="{A6681D1D-426F-4185-8EF0-2DCBB38DFC10}" type="presOf" srcId="{DE905FE8-4F90-48A8-9DAF-13AB8A6F2E5F}" destId="{F4EA0CBB-D56B-421D-9CFC-E645061BC7F0}" srcOrd="0" destOrd="0" presId="urn:microsoft.com/office/officeart/2005/8/layout/process5"/>
    <dgm:cxn modelId="{5E680044-1662-43DF-A464-483083EA1952}" type="presOf" srcId="{B3C4C153-04C5-427B-B7AB-3D60DA8B292F}" destId="{0A963CF9-3ECD-4FCC-9996-AFAF01D5991B}" srcOrd="0" destOrd="0" presId="urn:microsoft.com/office/officeart/2005/8/layout/process5"/>
    <dgm:cxn modelId="{823A295C-187A-4B2B-8D92-00BD8974E2DA}" type="presOf" srcId="{0535E1DD-EBFB-4249-8E52-F34FA03564C7}" destId="{FA242030-544E-4CB8-8BF2-B9D0B679AD2C}" srcOrd="0" destOrd="0" presId="urn:microsoft.com/office/officeart/2005/8/layout/process5"/>
    <dgm:cxn modelId="{09EFB6CA-452C-4EE3-8A2F-C7BAB55FBD48}" type="presOf" srcId="{936299C2-24FD-46F8-9F40-13EB8E4A14A8}" destId="{FE0E958E-AD1C-4288-858D-E06D5BFE6075}" srcOrd="0" destOrd="0" presId="urn:microsoft.com/office/officeart/2005/8/layout/process5"/>
    <dgm:cxn modelId="{A5EC1214-192A-4EDB-BC95-A5697271078A}" srcId="{DE905FE8-4F90-48A8-9DAF-13AB8A6F2E5F}" destId="{BA502D99-450F-4768-9B4B-54570AA6DF55}" srcOrd="0" destOrd="0" parTransId="{CE737CA6-C9CB-45D4-BD36-9C30154FBB1C}" sibTransId="{0535E1DD-EBFB-4249-8E52-F34FA03564C7}"/>
    <dgm:cxn modelId="{6F6DA97E-3879-4668-A562-DDBA7081015A}" type="presOf" srcId="{5F124FA4-3190-44E7-A675-08DA2D37E123}" destId="{C2422E09-57B8-4398-88A7-D87B6532A983}" srcOrd="1" destOrd="0" presId="urn:microsoft.com/office/officeart/2005/8/layout/process5"/>
    <dgm:cxn modelId="{CD17975F-A81D-493F-8843-6E7545CFE463}" type="presOf" srcId="{358AF8EC-6621-472A-9D10-FE383975DE78}" destId="{5A22DF24-8914-4999-9659-6E20B5A9018A}" srcOrd="1" destOrd="0" presId="urn:microsoft.com/office/officeart/2005/8/layout/process5"/>
    <dgm:cxn modelId="{64F59E84-C0E9-470A-88C3-97864D15504B}" srcId="{DE905FE8-4F90-48A8-9DAF-13AB8A6F2E5F}" destId="{120D272B-9279-4E37-BB76-358BEC7AC14A}" srcOrd="4" destOrd="0" parTransId="{231B9713-7FD7-4EBC-83D6-CE435D39446E}" sibTransId="{F424EB8C-CC8F-4074-80E9-8F9A36FD0611}"/>
    <dgm:cxn modelId="{73B8F247-0D72-4E2B-AD49-7832EB20AEF7}" type="presOf" srcId="{358AF8EC-6621-472A-9D10-FE383975DE78}" destId="{1F8D669D-499A-4260-B188-331935EF746D}" srcOrd="0" destOrd="0" presId="urn:microsoft.com/office/officeart/2005/8/layout/process5"/>
    <dgm:cxn modelId="{2F7111B7-BD15-40C9-9272-FAB47A43EF3F}" type="presOf" srcId="{A00C406F-8558-4A0A-A8DD-734C0074DB9F}" destId="{CA5093D9-5E5F-488C-AD01-BB23AC6D475E}" srcOrd="0" destOrd="0" presId="urn:microsoft.com/office/officeart/2005/8/layout/process5"/>
    <dgm:cxn modelId="{72CC21F7-8643-402C-B87D-FB237EF00221}" type="presOf" srcId="{BA502D99-450F-4768-9B4B-54570AA6DF55}" destId="{DC4231C0-6AEF-4C3C-96C3-AD0E043ADE18}" srcOrd="0" destOrd="0" presId="urn:microsoft.com/office/officeart/2005/8/layout/process5"/>
    <dgm:cxn modelId="{B7179CB1-B2CF-4107-8B05-D76A4BC261E6}" type="presOf" srcId="{120D272B-9279-4E37-BB76-358BEC7AC14A}" destId="{65B43C22-2652-426D-9383-8EE759F2E302}" srcOrd="0" destOrd="0" presId="urn:microsoft.com/office/officeart/2005/8/layout/process5"/>
    <dgm:cxn modelId="{96F7AD6C-4D32-464F-8602-8A88FB5FC6FA}" type="presOf" srcId="{5F124FA4-3190-44E7-A675-08DA2D37E123}" destId="{5412D3A4-3AE2-45D7-A1D2-987A2F4F62E3}" srcOrd="0" destOrd="0" presId="urn:microsoft.com/office/officeart/2005/8/layout/process5"/>
    <dgm:cxn modelId="{170CD996-EA81-475D-805C-D47D951F1AC7}" srcId="{DE905FE8-4F90-48A8-9DAF-13AB8A6F2E5F}" destId="{A00C406F-8558-4A0A-A8DD-734C0074DB9F}" srcOrd="1" destOrd="0" parTransId="{6B1FE00F-4C84-428A-915C-6F7643EA5D23}" sibTransId="{358AF8EC-6621-472A-9D10-FE383975DE78}"/>
    <dgm:cxn modelId="{FF0502DB-8780-4C26-98DF-AD690E2C024F}" type="presOf" srcId="{5B28F07F-A710-4D28-AD53-85997977EB5F}" destId="{4D2618F5-7F8E-4E58-B154-60B4DDF65AE6}" srcOrd="1" destOrd="0" presId="urn:microsoft.com/office/officeart/2005/8/layout/process5"/>
    <dgm:cxn modelId="{78986819-4122-4C1D-B887-64F21C20DEEF}" type="presParOf" srcId="{F4EA0CBB-D56B-421D-9CFC-E645061BC7F0}" destId="{DC4231C0-6AEF-4C3C-96C3-AD0E043ADE18}" srcOrd="0" destOrd="0" presId="urn:microsoft.com/office/officeart/2005/8/layout/process5"/>
    <dgm:cxn modelId="{26556741-464B-4EBC-B9E4-1BDB540802F7}" type="presParOf" srcId="{F4EA0CBB-D56B-421D-9CFC-E645061BC7F0}" destId="{FA242030-544E-4CB8-8BF2-B9D0B679AD2C}" srcOrd="1" destOrd="0" presId="urn:microsoft.com/office/officeart/2005/8/layout/process5"/>
    <dgm:cxn modelId="{917919FD-81BA-49E3-A62A-F72AB769DAAD}" type="presParOf" srcId="{FA242030-544E-4CB8-8BF2-B9D0B679AD2C}" destId="{1DAF5B89-349C-41CB-9510-2FBF8251F232}" srcOrd="0" destOrd="0" presId="urn:microsoft.com/office/officeart/2005/8/layout/process5"/>
    <dgm:cxn modelId="{EA2BBF09-BD57-46CB-A922-46D270C0FF13}" type="presParOf" srcId="{F4EA0CBB-D56B-421D-9CFC-E645061BC7F0}" destId="{CA5093D9-5E5F-488C-AD01-BB23AC6D475E}" srcOrd="2" destOrd="0" presId="urn:microsoft.com/office/officeart/2005/8/layout/process5"/>
    <dgm:cxn modelId="{2D6E31BB-6644-4A21-A29E-478C6B360E38}" type="presParOf" srcId="{F4EA0CBB-D56B-421D-9CFC-E645061BC7F0}" destId="{1F8D669D-499A-4260-B188-331935EF746D}" srcOrd="3" destOrd="0" presId="urn:microsoft.com/office/officeart/2005/8/layout/process5"/>
    <dgm:cxn modelId="{7DEE68A3-658A-4159-9A4E-70DD159CFFD1}" type="presParOf" srcId="{1F8D669D-499A-4260-B188-331935EF746D}" destId="{5A22DF24-8914-4999-9659-6E20B5A9018A}" srcOrd="0" destOrd="0" presId="urn:microsoft.com/office/officeart/2005/8/layout/process5"/>
    <dgm:cxn modelId="{70EB5091-89A9-44C9-8B01-1DF8EC9D7283}" type="presParOf" srcId="{F4EA0CBB-D56B-421D-9CFC-E645061BC7F0}" destId="{FE0E958E-AD1C-4288-858D-E06D5BFE6075}" srcOrd="4" destOrd="0" presId="urn:microsoft.com/office/officeart/2005/8/layout/process5"/>
    <dgm:cxn modelId="{AA636BFF-8E57-4AF8-B7C5-85DE195511E4}" type="presParOf" srcId="{F4EA0CBB-D56B-421D-9CFC-E645061BC7F0}" destId="{9E799F23-DA96-4994-AF45-688F54090FF7}" srcOrd="5" destOrd="0" presId="urn:microsoft.com/office/officeart/2005/8/layout/process5"/>
    <dgm:cxn modelId="{A5102ED3-189B-4639-864F-160C6778A146}" type="presParOf" srcId="{9E799F23-DA96-4994-AF45-688F54090FF7}" destId="{4D2618F5-7F8E-4E58-B154-60B4DDF65AE6}" srcOrd="0" destOrd="0" presId="urn:microsoft.com/office/officeart/2005/8/layout/process5"/>
    <dgm:cxn modelId="{921F6E56-05AA-4BF1-81D7-F6A96CACE13E}" type="presParOf" srcId="{F4EA0CBB-D56B-421D-9CFC-E645061BC7F0}" destId="{0A963CF9-3ECD-4FCC-9996-AFAF01D5991B}" srcOrd="6" destOrd="0" presId="urn:microsoft.com/office/officeart/2005/8/layout/process5"/>
    <dgm:cxn modelId="{0B1B7E89-F49B-4433-B6F7-755C5269E123}" type="presParOf" srcId="{F4EA0CBB-D56B-421D-9CFC-E645061BC7F0}" destId="{5412D3A4-3AE2-45D7-A1D2-987A2F4F62E3}" srcOrd="7" destOrd="0" presId="urn:microsoft.com/office/officeart/2005/8/layout/process5"/>
    <dgm:cxn modelId="{F86A6C95-44FF-4B15-B452-2CE11EA97AA5}" type="presParOf" srcId="{5412D3A4-3AE2-45D7-A1D2-987A2F4F62E3}" destId="{C2422E09-57B8-4398-88A7-D87B6532A983}" srcOrd="0" destOrd="0" presId="urn:microsoft.com/office/officeart/2005/8/layout/process5"/>
    <dgm:cxn modelId="{A28FDB19-6312-4CDD-8540-C57B3047719B}" type="presParOf" srcId="{F4EA0CBB-D56B-421D-9CFC-E645061BC7F0}" destId="{65B43C22-2652-426D-9383-8EE759F2E30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31C0-6AEF-4C3C-96C3-AD0E043ADE18}">
      <dsp:nvSpPr>
        <dsp:cNvPr id="0" name=""/>
        <dsp:cNvSpPr/>
      </dsp:nvSpPr>
      <dsp:spPr>
        <a:xfrm>
          <a:off x="769567" y="1103"/>
          <a:ext cx="2218876" cy="133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Pressão na Placa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808560" y="40096"/>
        <a:ext cx="2140890" cy="1253339"/>
      </dsp:txXfrm>
    </dsp:sp>
    <dsp:sp modelId="{FA242030-544E-4CB8-8BF2-B9D0B679AD2C}">
      <dsp:nvSpPr>
        <dsp:cNvPr id="0" name=""/>
        <dsp:cNvSpPr/>
      </dsp:nvSpPr>
      <dsp:spPr>
        <a:xfrm>
          <a:off x="3183705" y="391626"/>
          <a:ext cx="470401" cy="55028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3183705" y="501682"/>
        <a:ext cx="329281" cy="330169"/>
      </dsp:txXfrm>
    </dsp:sp>
    <dsp:sp modelId="{CA5093D9-5E5F-488C-AD01-BB23AC6D475E}">
      <dsp:nvSpPr>
        <dsp:cNvPr id="0" name=""/>
        <dsp:cNvSpPr/>
      </dsp:nvSpPr>
      <dsp:spPr>
        <a:xfrm>
          <a:off x="3875994" y="1103"/>
          <a:ext cx="2218876" cy="133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Liberação de Elétrons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3914987" y="40096"/>
        <a:ext cx="2140890" cy="1253339"/>
      </dsp:txXfrm>
    </dsp:sp>
    <dsp:sp modelId="{1F8D669D-499A-4260-B188-331935EF746D}">
      <dsp:nvSpPr>
        <dsp:cNvPr id="0" name=""/>
        <dsp:cNvSpPr/>
      </dsp:nvSpPr>
      <dsp:spPr>
        <a:xfrm rot="5400000">
          <a:off x="4750232" y="1487750"/>
          <a:ext cx="470401" cy="55028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-5400000">
        <a:off x="4820348" y="1527690"/>
        <a:ext cx="330169" cy="329281"/>
      </dsp:txXfrm>
    </dsp:sp>
    <dsp:sp modelId="{FE0E958E-AD1C-4288-858D-E06D5BFE6075}">
      <dsp:nvSpPr>
        <dsp:cNvPr id="0" name=""/>
        <dsp:cNvSpPr/>
      </dsp:nvSpPr>
      <dsp:spPr>
        <a:xfrm>
          <a:off x="3875994" y="2219980"/>
          <a:ext cx="2218876" cy="133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Energia Mecânica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3914987" y="2258973"/>
        <a:ext cx="2140890" cy="1253339"/>
      </dsp:txXfrm>
    </dsp:sp>
    <dsp:sp modelId="{9E799F23-DA96-4994-AF45-688F54090FF7}">
      <dsp:nvSpPr>
        <dsp:cNvPr id="0" name=""/>
        <dsp:cNvSpPr/>
      </dsp:nvSpPr>
      <dsp:spPr>
        <a:xfrm rot="10800000">
          <a:off x="3210331" y="2610502"/>
          <a:ext cx="470401" cy="55028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10800000">
        <a:off x="3351451" y="2720558"/>
        <a:ext cx="329281" cy="330169"/>
      </dsp:txXfrm>
    </dsp:sp>
    <dsp:sp modelId="{0A963CF9-3ECD-4FCC-9996-AFAF01D5991B}">
      <dsp:nvSpPr>
        <dsp:cNvPr id="0" name=""/>
        <dsp:cNvSpPr/>
      </dsp:nvSpPr>
      <dsp:spPr>
        <a:xfrm>
          <a:off x="769567" y="2219980"/>
          <a:ext cx="2218876" cy="133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Energia Elétrica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808560" y="2258973"/>
        <a:ext cx="2140890" cy="1253339"/>
      </dsp:txXfrm>
    </dsp:sp>
    <dsp:sp modelId="{5412D3A4-3AE2-45D7-A1D2-987A2F4F62E3}">
      <dsp:nvSpPr>
        <dsp:cNvPr id="0" name=""/>
        <dsp:cNvSpPr/>
      </dsp:nvSpPr>
      <dsp:spPr>
        <a:xfrm rot="5400000">
          <a:off x="1643805" y="3706627"/>
          <a:ext cx="470401" cy="55028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 rot="-5400000">
        <a:off x="1713921" y="3746567"/>
        <a:ext cx="330169" cy="329281"/>
      </dsp:txXfrm>
    </dsp:sp>
    <dsp:sp modelId="{65B43C22-2652-426D-9383-8EE759F2E302}">
      <dsp:nvSpPr>
        <dsp:cNvPr id="0" name=""/>
        <dsp:cNvSpPr/>
      </dsp:nvSpPr>
      <dsp:spPr>
        <a:xfrm>
          <a:off x="769567" y="4438856"/>
          <a:ext cx="2218876" cy="133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tx1"/>
              </a:solidFill>
            </a:rPr>
            <a:t>Estoque em Baterias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808560" y="4477849"/>
        <a:ext cx="2140890" cy="125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D7BB6-D87A-4B67-BA18-15B1E5094CC9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DF40B-5654-4F88-B6EB-656D0F039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85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Pierre Curie foi um matemático francês que , juntamente com seu irmão Jacques, iniciou os estudos de tal temática;</a:t>
            </a:r>
          </a:p>
          <a:p>
            <a:r>
              <a:rPr lang="pt-BR" sz="1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A descoberta foi a partir de Estruturas Cristalinas;</a:t>
            </a:r>
          </a:p>
          <a:p>
            <a:r>
              <a:rPr lang="pt-BR" sz="1200" dirty="0" smtClean="0"/>
              <a:t>Chegaram a conclusão de que a pressão exercida nesses cristais, formava-se um potencial elétrico, dando origem à </a:t>
            </a:r>
            <a:r>
              <a:rPr lang="pt-BR" sz="1200" dirty="0" err="1" smtClean="0"/>
              <a:t>piezoeletricide</a:t>
            </a:r>
            <a:r>
              <a:rPr lang="pt-BR" sz="1200" dirty="0" smtClean="0"/>
              <a:t>, em 1880.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F40B-5654-4F88-B6EB-656D0F0399F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66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Alguns </a:t>
            </a:r>
            <a:r>
              <a:rPr lang="pt-BR" sz="1200" dirty="0" err="1" smtClean="0"/>
              <a:t>materias</a:t>
            </a:r>
            <a:r>
              <a:rPr lang="pt-BR" sz="1200" dirty="0" smtClean="0"/>
              <a:t> tem a capacidade de ficarem polarizados quando submetidos a uma compressão e logo  podem transformar essa força mecânica em energia elétrica. Estes são chamados de </a:t>
            </a:r>
            <a:r>
              <a:rPr lang="pt-BR" sz="1200" dirty="0" err="1" smtClean="0"/>
              <a:t>materias</a:t>
            </a:r>
            <a:r>
              <a:rPr lang="pt-BR" sz="1200" dirty="0" smtClean="0"/>
              <a:t> </a:t>
            </a:r>
            <a:r>
              <a:rPr lang="pt-BR" sz="1200" dirty="0" err="1" smtClean="0"/>
              <a:t>piezoeletricos</a:t>
            </a:r>
            <a:r>
              <a:rPr lang="pt-BR" sz="120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F40B-5654-4F88-B6EB-656D0F0399F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7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Brasil tem buscado novas fontes de energia;</a:t>
            </a:r>
          </a:p>
          <a:p>
            <a:r>
              <a:rPr lang="pt-BR" sz="1200" dirty="0" smtClean="0"/>
              <a:t>Pesquisas mostram que o Brasil é o país que mais faz trabalhos científicos sobre essa área;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F40B-5654-4F88-B6EB-656D0F0399F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72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</a:rPr>
              <a:t>Transformação da corrente elétrica alternada em contínua , para  possível armazenamento.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Armazenamento da energia em baterias</a:t>
            </a:r>
          </a:p>
          <a:p>
            <a:endParaRPr lang="pt-BR" sz="1200" dirty="0" smtClean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F40B-5654-4F88-B6EB-656D0F0399F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34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F40B-5654-4F88-B6EB-656D0F0399F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04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5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1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70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06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309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58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85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07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29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13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28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40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4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38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7F3C53-E7A8-497A-9DDE-715A0657478C}" type="datetimeFigureOut">
              <a:rPr lang="pt-BR" smtClean="0"/>
              <a:t>21/06/2019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44A030-E5FD-442C-ADA7-FE94C4554C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97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oclima.com.br/brasil-entra-na-corrida-tecnologica-com-a-energia-piezoeletric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blog.recursosterapeuticos.com.br/2013/04/voce-sabe-o-que-e-efeito-piezoeletrico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genheirodemateriais.com.br/2016/03/09/cristais-piezoeletrico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1.globo.com/Noticias/Tecnologia/0,,MUL652138-6174,00-DANCAR+GERA+ENERGIA+ELETRICA+EM+BOATE+ECOLOGICA+NA+INGLATERRA.html" TargetMode="External"/><Relationship Id="rId2" Type="http://schemas.openxmlformats.org/officeDocument/2006/relationships/hyperlink" Target="http://www.a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manaacademica.org.br/system/files/artigos/robso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ps.org/publications/apsnews/201403/physicshistory.cf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genheirodemateriais.com.br/2016/03/09/cristais-piezoeletricos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9934" y="284172"/>
            <a:ext cx="11182066" cy="113334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ELETRO</a:t>
            </a:r>
            <a:r>
              <a:rPr lang="pt-BR" b="1" dirty="0" smtClean="0">
                <a:solidFill>
                  <a:srgbClr val="1C9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endParaRPr lang="pt-BR" b="1" dirty="0">
              <a:solidFill>
                <a:srgbClr val="1C94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9934" y="2033337"/>
            <a:ext cx="11182066" cy="390382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“Piezoeletricidade - Tecnologia </a:t>
            </a:r>
          </a:p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Futuro”</a:t>
            </a:r>
          </a:p>
          <a:p>
            <a:pPr algn="ctr" fontAlgn="base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pt-BR" sz="3200" dirty="0" smtClean="0">
                <a:cs typeface="Arial" panose="020B0604020202020204" pitchFamily="34" charset="0"/>
              </a:rPr>
              <a:t>1° período de Engenharia Elétrica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" y="4779564"/>
            <a:ext cx="1855533" cy="18555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49434" y="1505292"/>
            <a:ext cx="10042566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marL="284400" lvl="2" indent="-284400">
              <a:spcBef>
                <a:spcPts val="768"/>
              </a:spcBef>
              <a:spcAft>
                <a:spcPts val="600"/>
              </a:spcAft>
              <a:buClr>
                <a:srgbClr val="009900"/>
              </a:buClr>
              <a:buSzPct val="156000"/>
              <a:buFont typeface="Times New Roman" panose="02020603050405020304" pitchFamily="18" charset="0"/>
              <a:buChar char="•"/>
            </a:pPr>
            <a:r>
              <a:rPr lang="pt-BR" sz="3200" dirty="0">
                <a:latin typeface="+mn-lt"/>
              </a:rPr>
              <a:t>Os locais em que o </a:t>
            </a:r>
            <a:r>
              <a:rPr lang="pt-BR" sz="3200" dirty="0" err="1">
                <a:latin typeface="+mn-lt"/>
              </a:rPr>
              <a:t>piezo-elétrico</a:t>
            </a:r>
            <a:r>
              <a:rPr lang="pt-BR" sz="3200" dirty="0">
                <a:latin typeface="+mn-lt"/>
              </a:rPr>
              <a:t> poderia  ser implementado devem ser ambientes nos quais haja uma certa circulação de pessoas ou automóveis.</a:t>
            </a:r>
          </a:p>
          <a:p>
            <a:pPr marL="284400" lvl="2" indent="-284400">
              <a:spcBef>
                <a:spcPts val="768"/>
              </a:spcBef>
              <a:spcAft>
                <a:spcPts val="600"/>
              </a:spcAft>
              <a:buClr>
                <a:srgbClr val="009900"/>
              </a:buClr>
              <a:buSzPct val="156000"/>
              <a:buFont typeface="Times New Roman" panose="02020603050405020304" pitchFamily="18" charset="0"/>
              <a:buChar char="•"/>
            </a:pPr>
            <a:r>
              <a:rPr lang="pt-BR" sz="3200" dirty="0">
                <a:latin typeface="+mn-lt"/>
              </a:rPr>
              <a:t>Quanto </a:t>
            </a:r>
            <a:r>
              <a:rPr lang="pt-BR" sz="3200" dirty="0" smtClean="0">
                <a:latin typeface="+mn-lt"/>
              </a:rPr>
              <a:t>maior for a velocidade destes sobre o solo, maior será a geração de energia; </a:t>
            </a:r>
            <a:endParaRPr lang="pt-BR" sz="3200" dirty="0">
              <a:latin typeface="+mn-lt"/>
            </a:endParaRPr>
          </a:p>
          <a:p>
            <a:pPr marL="284400" lvl="2" indent="-284400">
              <a:spcBef>
                <a:spcPts val="768"/>
              </a:spcBef>
              <a:spcAft>
                <a:spcPts val="600"/>
              </a:spcAft>
              <a:buClr>
                <a:srgbClr val="009900"/>
              </a:buClr>
              <a:buSzPct val="156000"/>
              <a:buFont typeface="Times New Roman" panose="02020603050405020304" pitchFamily="18" charset="0"/>
              <a:buChar char="•"/>
            </a:pPr>
            <a:r>
              <a:rPr lang="pt-BR" sz="3200" dirty="0">
                <a:latin typeface="+mn-lt"/>
              </a:rPr>
              <a:t>Isso </a:t>
            </a:r>
            <a:r>
              <a:rPr lang="pt-BR" sz="3200" dirty="0" smtClean="0">
                <a:latin typeface="+mn-lt"/>
              </a:rPr>
              <a:t>justifica </a:t>
            </a:r>
            <a:r>
              <a:rPr lang="pt-BR" sz="3200" dirty="0">
                <a:latin typeface="+mn-lt"/>
              </a:rPr>
              <a:t>a escolha do local de implementação na UNIFEI: A entrada do ISEE.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0272"/>
            <a:ext cx="10922000" cy="61436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68600" y="6433897"/>
            <a:ext cx="906780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u="sng" dirty="0">
                <a:solidFill>
                  <a:srgbClr val="F8F8F8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http://www.poloclima.com.br/brasil-entra-na-corrida-tecnologica-com-a-energia-piezoeletrica/</a:t>
            </a:r>
            <a:endParaRPr lang="pt-BR" sz="1200" dirty="0">
              <a:solidFill>
                <a:srgbClr val="F8F8F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7130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Fundamentação Teórica</a:t>
            </a:r>
            <a:endParaRPr lang="pt-B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896" y="3423223"/>
            <a:ext cx="4133356" cy="2105379"/>
          </a:xfrm>
          <a:prstGeom prst="rect">
            <a:avLst/>
          </a:prstGeom>
        </p:spPr>
      </p:pic>
      <p:sp>
        <p:nvSpPr>
          <p:cNvPr id="7" name="Espaço Reservado para Conteúdo 10"/>
          <p:cNvSpPr>
            <a:spLocks noGrp="1"/>
          </p:cNvSpPr>
          <p:nvPr>
            <p:ph idx="1"/>
          </p:nvPr>
        </p:nvSpPr>
        <p:spPr>
          <a:xfrm>
            <a:off x="2180492" y="1655519"/>
            <a:ext cx="10011508" cy="4351338"/>
          </a:xfrm>
        </p:spPr>
        <p:txBody>
          <a:bodyPr>
            <a:normAutofit/>
          </a:bodyPr>
          <a:lstStyle/>
          <a:p>
            <a:pPr>
              <a:spcBef>
                <a:spcPts val="768"/>
              </a:spcBef>
              <a:buClr>
                <a:srgbClr val="1C9439"/>
              </a:buClr>
            </a:pPr>
            <a:r>
              <a:rPr lang="pt-BR" sz="3200" dirty="0">
                <a:solidFill>
                  <a:schemeClr val="bg1"/>
                </a:solidFill>
              </a:rPr>
              <a:t>Esquema </a:t>
            </a:r>
            <a:r>
              <a:rPr lang="pt-BR" sz="3200" dirty="0" smtClean="0">
                <a:solidFill>
                  <a:schemeClr val="bg1"/>
                </a:solidFill>
              </a:rPr>
              <a:t>prático </a:t>
            </a:r>
            <a:r>
              <a:rPr lang="pt-BR" sz="3200" dirty="0">
                <a:solidFill>
                  <a:schemeClr val="bg1"/>
                </a:solidFill>
              </a:rPr>
              <a:t>de funcionamento do sistema;</a:t>
            </a:r>
          </a:p>
          <a:p>
            <a:pPr marL="284400" indent="-284400">
              <a:spcBef>
                <a:spcPts val="768"/>
              </a:spcBef>
            </a:pPr>
            <a:r>
              <a:rPr lang="pt-BR" sz="3200" dirty="0">
                <a:solidFill>
                  <a:schemeClr val="bg1"/>
                </a:solidFill>
              </a:rPr>
              <a:t>Transformação da corrente elétrica alternada em contínua</a:t>
            </a:r>
            <a:r>
              <a:rPr lang="pt-BR" sz="3200" dirty="0" smtClean="0">
                <a:solidFill>
                  <a:schemeClr val="bg1"/>
                </a:solidFill>
              </a:rPr>
              <a:t>;</a:t>
            </a:r>
          </a:p>
          <a:p>
            <a:pPr marL="284400" indent="-284400">
              <a:spcBef>
                <a:spcPts val="768"/>
              </a:spcBef>
            </a:pPr>
            <a:r>
              <a:rPr lang="pt-BR" sz="3200" dirty="0" smtClean="0">
                <a:solidFill>
                  <a:schemeClr val="bg1"/>
                </a:solidFill>
              </a:rPr>
              <a:t>Capacidade elétrica</a:t>
            </a:r>
            <a:r>
              <a:rPr lang="pt-BR" sz="3200" dirty="0">
                <a:solidFill>
                  <a:schemeClr val="bg1"/>
                </a:solidFill>
              </a:rPr>
              <a:t>;</a:t>
            </a:r>
          </a:p>
          <a:p>
            <a:pPr marL="284400" indent="-284400">
              <a:spcBef>
                <a:spcPts val="768"/>
              </a:spcBef>
            </a:pPr>
            <a:r>
              <a:rPr lang="pt-BR" sz="3200" dirty="0" smtClean="0">
                <a:solidFill>
                  <a:schemeClr val="bg1"/>
                </a:solidFill>
              </a:rPr>
              <a:t>Geradores eletromagnéticos</a:t>
            </a:r>
            <a:r>
              <a:rPr lang="pt-BR" sz="3200" dirty="0">
                <a:solidFill>
                  <a:schemeClr val="bg1"/>
                </a:solidFill>
              </a:rPr>
              <a:t>;</a:t>
            </a:r>
          </a:p>
          <a:p>
            <a:pPr marL="284400" indent="-284400">
              <a:spcBef>
                <a:spcPts val="768"/>
              </a:spcBef>
            </a:pPr>
            <a:r>
              <a:rPr lang="pt-BR" sz="3200" dirty="0" smtClean="0">
                <a:solidFill>
                  <a:schemeClr val="bg1"/>
                </a:solidFill>
              </a:rPr>
              <a:t>Baterias.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731896" y="5528602"/>
            <a:ext cx="401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>
                <a:hlinkClick r:id="rId4"/>
              </a:rPr>
              <a:t>http://blog.recursosterapeuticos.com.br/2013/04/voce-sabe-o-que-e-efeito-piezoeletrico.html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2368554"/>
              </p:ext>
            </p:extLst>
          </p:nvPr>
        </p:nvGraphicFramePr>
        <p:xfrm>
          <a:off x="1920367" y="447860"/>
          <a:ext cx="6864439" cy="577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ta dobrada para cima 8"/>
          <p:cNvSpPr/>
          <p:nvPr/>
        </p:nvSpPr>
        <p:spPr>
          <a:xfrm>
            <a:off x="5469507" y="4161866"/>
            <a:ext cx="4597757" cy="1545465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63" y="1195068"/>
            <a:ext cx="2891117" cy="28911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8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04536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Metodologia</a:t>
            </a:r>
            <a:endParaRPr lang="pt-BR" dirty="0">
              <a:solidFill>
                <a:schemeClr val="accent4"/>
              </a:solidFill>
              <a:latin typeface="Corbel (Títulos)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  <p:sp>
        <p:nvSpPr>
          <p:cNvPr id="6" name="Espaço Reservado para Conteúdo 10"/>
          <p:cNvSpPr txBox="1">
            <a:spLocks/>
          </p:cNvSpPr>
          <p:nvPr/>
        </p:nvSpPr>
        <p:spPr>
          <a:xfrm>
            <a:off x="2124220" y="2045368"/>
            <a:ext cx="10832125" cy="4552380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Materiais a serem </a:t>
            </a:r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utilizados:</a:t>
            </a:r>
          </a:p>
          <a:p>
            <a:pPr marL="285750" lvl="1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Cristais </a:t>
            </a: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piezoelétricos;</a:t>
            </a:r>
          </a:p>
          <a:p>
            <a:pPr marL="285750" lvl="1"/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Pastilhas;</a:t>
            </a:r>
          </a:p>
          <a:p>
            <a:pPr marL="285750" lvl="1"/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Semicondutor</a:t>
            </a:r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marL="285750" lvl="1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Tinta </a:t>
            </a: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de </a:t>
            </a:r>
            <a:r>
              <a:rPr lang="pt-BR" sz="3200" dirty="0" err="1">
                <a:solidFill>
                  <a:schemeClr val="bg1"/>
                </a:solidFill>
                <a:cs typeface="Arial" panose="020B0604020202020204" pitchFamily="34" charset="0"/>
              </a:rPr>
              <a:t>nanotubos</a:t>
            </a: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 de carbono</a:t>
            </a:r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marL="285750" lvl="1"/>
            <a:endParaRPr lang="pt-BR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1"/>
            <a:endParaRPr lang="pt-BR" sz="3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1"/>
            <a:r>
              <a:rPr lang="pt-BR" sz="3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Supercapacitor</a:t>
            </a:r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marL="285750" lvl="1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Retificador</a:t>
            </a: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marL="285750" lvl="1"/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Painel informativo.</a:t>
            </a:r>
          </a:p>
        </p:txBody>
      </p:sp>
    </p:spTree>
    <p:extLst>
      <p:ext uri="{BB962C8B-B14F-4D97-AF65-F5344CB8AC3E}">
        <p14:creationId xmlns:p14="http://schemas.microsoft.com/office/powerpoint/2010/main" val="35054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00693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Experimento</a:t>
            </a:r>
            <a:endParaRPr lang="pt-B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8289" y="2016248"/>
            <a:ext cx="10053710" cy="2297297"/>
          </a:xfrm>
        </p:spPr>
        <p:txBody>
          <a:bodyPr>
            <a:noAutofit/>
          </a:bodyPr>
          <a:lstStyle/>
          <a:p>
            <a:pPr marL="284400" indent="-284400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Instalação na Universidade Federal de Itajubá-UNIFEI </a:t>
            </a:r>
          </a:p>
          <a:p>
            <a:pPr marL="284400" indent="-284400">
              <a:buNone/>
            </a:pPr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do placa </a:t>
            </a:r>
            <a:r>
              <a:rPr lang="pt-BR" sz="3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piezoelétrica</a:t>
            </a:r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marL="284400" indent="-284400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Energia gerada seria mostrada no </a:t>
            </a:r>
          </a:p>
          <a:p>
            <a:pPr marL="284400" indent="-284400">
              <a:buNone/>
            </a:pPr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painel informativo</a:t>
            </a: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pt-BR" sz="3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52" y="3848100"/>
            <a:ext cx="2308230" cy="230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525617" y="6219146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>
                <a:hlinkClick r:id="rId4"/>
              </a:rPr>
              <a:t>http://engenheirodemateriais.com.br/2016/03/09/cristais-piezoeletricos/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327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-1"/>
            <a:ext cx="12192001" cy="1983179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Conclusão</a:t>
            </a:r>
            <a:endParaRPr lang="pt-B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124222" y="1828800"/>
            <a:ext cx="10067778" cy="3545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4400" indent="-284400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Importância de novas fontes de energia;</a:t>
            </a:r>
          </a:p>
          <a:p>
            <a:pPr marL="284400" indent="-284400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Futuro tecnológico do Brasil;</a:t>
            </a:r>
          </a:p>
          <a:p>
            <a:pPr marL="284400" indent="-284400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Novos aprendizados;</a:t>
            </a:r>
          </a:p>
          <a:p>
            <a:pPr marL="284400" indent="-284400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Importância da eletricidade;</a:t>
            </a:r>
          </a:p>
          <a:p>
            <a:pPr marL="284400" indent="-284400"/>
            <a:r>
              <a:rPr lang="pt-BR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Descobrimento de novos métodos e materiais.</a:t>
            </a:r>
          </a:p>
        </p:txBody>
      </p:sp>
    </p:spTree>
    <p:extLst>
      <p:ext uri="{BB962C8B-B14F-4D97-AF65-F5344CB8AC3E}">
        <p14:creationId xmlns:p14="http://schemas.microsoft.com/office/powerpoint/2010/main" val="8814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00693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Referências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6300" y="2006931"/>
            <a:ext cx="10045699" cy="37842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pt-BR" sz="3400" dirty="0" smtClean="0">
                <a:hlinkClick r:id="rId2"/>
              </a:rPr>
              <a:t>www.aps.org</a:t>
            </a:r>
            <a:r>
              <a:rPr lang="pt-BR" sz="3400" dirty="0" smtClean="0"/>
              <a:t>;</a:t>
            </a:r>
            <a:endParaRPr lang="pt-BR" sz="3400" dirty="0" smtClean="0"/>
          </a:p>
          <a:p>
            <a:pPr>
              <a:lnSpc>
                <a:spcPct val="110000"/>
              </a:lnSpc>
            </a:pPr>
            <a:r>
              <a:rPr lang="pt-BR" sz="3400" dirty="0" smtClean="0"/>
              <a:t>Web </a:t>
            </a:r>
            <a:r>
              <a:rPr lang="pt-BR" sz="3400" dirty="0" err="1" smtClean="0"/>
              <a:t>of</a:t>
            </a:r>
            <a:r>
              <a:rPr lang="pt-BR" sz="3400" dirty="0" smtClean="0"/>
              <a:t> </a:t>
            </a:r>
            <a:r>
              <a:rPr lang="pt-BR" sz="3400" dirty="0" smtClean="0"/>
              <a:t>Science;</a:t>
            </a:r>
            <a:endParaRPr lang="pt-BR" sz="3400" dirty="0" smtClean="0"/>
          </a:p>
          <a:p>
            <a:pPr>
              <a:lnSpc>
                <a:spcPct val="110000"/>
              </a:lnSpc>
            </a:pPr>
            <a:r>
              <a:rPr lang="pt-BR" sz="3400" dirty="0">
                <a:hlinkClick r:id="rId3"/>
              </a:rPr>
              <a:t>http://g1.globo.com/Noticias/Tecnologia/0,,</a:t>
            </a:r>
            <a:r>
              <a:rPr lang="pt-BR" sz="3400" dirty="0" smtClean="0">
                <a:hlinkClick r:id="rId3"/>
              </a:rPr>
              <a:t>MUL652138-6174,00-DANCAR+GERA+ENERGIA+ELETRICA+EM+BOATE+ECOLOGICA+NA+INGLATERRA.html</a:t>
            </a:r>
            <a:r>
              <a:rPr lang="pt-BR" sz="3400" dirty="0" smtClean="0"/>
              <a:t>;</a:t>
            </a:r>
          </a:p>
          <a:p>
            <a:pPr>
              <a:lnSpc>
                <a:spcPct val="110000"/>
              </a:lnSpc>
            </a:pPr>
            <a:r>
              <a:rPr lang="pt-BR" sz="3400" b="1" dirty="0"/>
              <a:t>PIEZOELETRICIDADE COMO FONTE DE ENERGIA ALTERNATIVA </a:t>
            </a:r>
            <a:r>
              <a:rPr lang="pt-BR" sz="3400" dirty="0"/>
              <a:t>Silva, Robson Pereira da1 1- Faculdades Santo Agostinho – FASA, </a:t>
            </a:r>
            <a:r>
              <a:rPr lang="pt-BR" sz="3400" dirty="0" smtClean="0"/>
              <a:t>Graduação;</a:t>
            </a:r>
          </a:p>
          <a:p>
            <a:pPr>
              <a:lnSpc>
                <a:spcPct val="110000"/>
              </a:lnSpc>
            </a:pPr>
            <a:r>
              <a:rPr lang="pt-BR" sz="3400" dirty="0"/>
              <a:t>American physical </a:t>
            </a:r>
            <a:r>
              <a:rPr lang="pt-BR" sz="3400" dirty="0" err="1" smtClean="0"/>
              <a:t>society</a:t>
            </a:r>
            <a:r>
              <a:rPr lang="pt-BR" sz="3400" dirty="0" smtClean="0"/>
              <a:t>.</a:t>
            </a:r>
            <a:endParaRPr lang="pt-BR" sz="32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017254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MUITO OBRIGADO!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91175"/>
            <a:ext cx="12191999" cy="5005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600" dirty="0" smtClean="0"/>
              <a:t>Ana Paula Rosa</a:t>
            </a:r>
          </a:p>
          <a:p>
            <a:pPr marL="0" indent="0" algn="ctr">
              <a:buNone/>
            </a:pPr>
            <a:r>
              <a:rPr lang="pt-BR" sz="2600" dirty="0" smtClean="0"/>
              <a:t>Isabel Cabral</a:t>
            </a:r>
          </a:p>
          <a:p>
            <a:pPr marL="0" indent="0" algn="ctr">
              <a:buNone/>
            </a:pPr>
            <a:r>
              <a:rPr lang="pt-BR" sz="2600" dirty="0" smtClean="0"/>
              <a:t>Guilherme Marques</a:t>
            </a:r>
          </a:p>
          <a:p>
            <a:pPr marL="0" indent="0" algn="ctr">
              <a:buNone/>
            </a:pPr>
            <a:r>
              <a:rPr lang="pt-BR" sz="2600" dirty="0" smtClean="0"/>
              <a:t>Lucas Russo</a:t>
            </a:r>
          </a:p>
          <a:p>
            <a:pPr marL="0" indent="0" algn="ctr">
              <a:buNone/>
            </a:pPr>
            <a:r>
              <a:rPr lang="pt-BR" sz="2600" dirty="0" smtClean="0"/>
              <a:t>Maria Eduarda Gomes</a:t>
            </a:r>
          </a:p>
          <a:p>
            <a:pPr marL="0" indent="0" algn="ctr">
              <a:buNone/>
            </a:pPr>
            <a:r>
              <a:rPr lang="pt-BR" sz="2600" dirty="0" smtClean="0"/>
              <a:t>Rafaela Sugai</a:t>
            </a:r>
          </a:p>
          <a:p>
            <a:pPr marL="0" indent="0" algn="ctr">
              <a:buNone/>
            </a:pPr>
            <a:r>
              <a:rPr lang="pt-BR" sz="2600" dirty="0" err="1" smtClean="0"/>
              <a:t>Thallia</a:t>
            </a:r>
            <a:r>
              <a:rPr lang="pt-BR" sz="2600" dirty="0" smtClean="0"/>
              <a:t> Dias</a:t>
            </a:r>
          </a:p>
          <a:p>
            <a:pPr marL="0" indent="0" algn="ctr">
              <a:buNone/>
            </a:pPr>
            <a:r>
              <a:rPr lang="pt-BR" sz="2600" dirty="0" smtClean="0"/>
              <a:t>Thiago Duarte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6221"/>
          </a:xfrm>
        </p:spPr>
        <p:txBody>
          <a:bodyPr/>
          <a:lstStyle/>
          <a:p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Sumário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4209" y="1787857"/>
            <a:ext cx="9728814" cy="5070143"/>
          </a:xfrm>
        </p:spPr>
        <p:txBody>
          <a:bodyPr numCol="2">
            <a:normAutofit/>
          </a:bodyPr>
          <a:lstStyle/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Introdução;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Criadores;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Conceito;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Relevância do Tema;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Locais de Implantação;</a:t>
            </a:r>
          </a:p>
          <a:p>
            <a:pPr marL="284400" indent="-284400">
              <a:buFont typeface="+mj-lt"/>
              <a:buAutoNum type="arabicParenR"/>
            </a:pPr>
            <a:endParaRPr lang="pt-BR" sz="3200" dirty="0" smtClean="0"/>
          </a:p>
          <a:p>
            <a:pPr marL="284400" indent="-284400">
              <a:buFont typeface="+mj-lt"/>
              <a:buAutoNum type="arabicParenR"/>
            </a:pPr>
            <a:endParaRPr lang="pt-BR" sz="3200" dirty="0" smtClean="0"/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Fundamentação Teórica;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Metodologia;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Experimento;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Conclusão;</a:t>
            </a:r>
          </a:p>
          <a:p>
            <a:pPr marL="284400" indent="-284400">
              <a:buFont typeface="+mj-lt"/>
              <a:buAutoNum type="arabicParenR"/>
            </a:pPr>
            <a:r>
              <a:rPr lang="pt-BR" sz="3200" dirty="0" smtClean="0"/>
              <a:t>Referências.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0062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Introdução</a:t>
            </a:r>
            <a:r>
              <a:rPr lang="pt-BR" b="1" dirty="0" smtClean="0">
                <a:solidFill>
                  <a:schemeClr val="accent4"/>
                </a:solidFill>
                <a:latin typeface="Corbel (Títulos)"/>
              </a:rPr>
              <a:t> </a:t>
            </a:r>
            <a:endParaRPr lang="pt-BR" b="1" dirty="0">
              <a:solidFill>
                <a:schemeClr val="accent4"/>
              </a:solidFill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9051" y="2088109"/>
            <a:ext cx="10062949" cy="3916907"/>
          </a:xfrm>
        </p:spPr>
        <p:txBody>
          <a:bodyPr>
            <a:normAutofit/>
          </a:bodyPr>
          <a:lstStyle/>
          <a:p>
            <a:pPr marL="284400" indent="-28440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A </a:t>
            </a:r>
            <a:r>
              <a:rPr lang="pt-BR" sz="3200" dirty="0">
                <a:solidFill>
                  <a:schemeClr val="bg1"/>
                </a:solidFill>
              </a:rPr>
              <a:t>p</a:t>
            </a:r>
            <a:r>
              <a:rPr lang="pt-BR" sz="3200" dirty="0" smtClean="0">
                <a:solidFill>
                  <a:schemeClr val="bg1"/>
                </a:solidFill>
              </a:rPr>
              <a:t>iezoeletricidade tem relação com a:</a:t>
            </a:r>
          </a:p>
          <a:p>
            <a:pPr marL="284400" indent="-284400"/>
            <a:r>
              <a:rPr lang="pt-BR" sz="3200" dirty="0">
                <a:solidFill>
                  <a:schemeClr val="bg1"/>
                </a:solidFill>
              </a:rPr>
              <a:t>C</a:t>
            </a:r>
            <a:r>
              <a:rPr lang="pt-BR" sz="3200" dirty="0" smtClean="0">
                <a:solidFill>
                  <a:schemeClr val="bg1"/>
                </a:solidFill>
              </a:rPr>
              <a:t>onversão de energia</a:t>
            </a:r>
          </a:p>
          <a:p>
            <a:pPr marL="284400" indent="-284400"/>
            <a:r>
              <a:rPr lang="pt-BR" sz="3200" dirty="0">
                <a:solidFill>
                  <a:schemeClr val="bg1"/>
                </a:solidFill>
              </a:rPr>
              <a:t>P</a:t>
            </a:r>
            <a:r>
              <a:rPr lang="pt-BR" sz="3200" dirty="0" smtClean="0">
                <a:solidFill>
                  <a:schemeClr val="bg1"/>
                </a:solidFill>
              </a:rPr>
              <a:t>ressão </a:t>
            </a:r>
            <a:r>
              <a:rPr lang="pt-BR" sz="3200" dirty="0">
                <a:solidFill>
                  <a:schemeClr val="bg1"/>
                </a:solidFill>
              </a:rPr>
              <a:t>m</a:t>
            </a:r>
            <a:r>
              <a:rPr lang="pt-BR" sz="3200" dirty="0" smtClean="0">
                <a:solidFill>
                  <a:schemeClr val="bg1"/>
                </a:solidFill>
              </a:rPr>
              <a:t>ecânica</a:t>
            </a:r>
          </a:p>
          <a:p>
            <a:pPr marL="284400" indent="-284400"/>
            <a:r>
              <a:rPr lang="pt-BR" sz="3200" dirty="0">
                <a:solidFill>
                  <a:schemeClr val="bg1"/>
                </a:solidFill>
              </a:rPr>
              <a:t>T</a:t>
            </a:r>
            <a:r>
              <a:rPr lang="pt-BR" sz="3200" dirty="0" smtClean="0">
                <a:solidFill>
                  <a:schemeClr val="bg1"/>
                </a:solidFill>
              </a:rPr>
              <a:t>ensão elétrica </a:t>
            </a:r>
          </a:p>
          <a:p>
            <a:pPr marL="284400" indent="-284400"/>
            <a:r>
              <a:rPr lang="pt-BR" sz="3200" dirty="0">
                <a:solidFill>
                  <a:schemeClr val="bg1"/>
                </a:solidFill>
              </a:rPr>
              <a:t>G</a:t>
            </a:r>
            <a:r>
              <a:rPr lang="pt-BR" sz="3200" dirty="0" smtClean="0">
                <a:solidFill>
                  <a:schemeClr val="bg1"/>
                </a:solidFill>
              </a:rPr>
              <a:t>eração de corrente </a:t>
            </a:r>
            <a:r>
              <a:rPr lang="pt-BR" sz="3200" dirty="0">
                <a:solidFill>
                  <a:schemeClr val="bg1"/>
                </a:solidFill>
              </a:rPr>
              <a:t>e</a:t>
            </a:r>
            <a:r>
              <a:rPr lang="pt-BR" sz="3200" dirty="0" smtClean="0">
                <a:solidFill>
                  <a:schemeClr val="bg1"/>
                </a:solidFill>
              </a:rPr>
              <a:t>létrica</a:t>
            </a:r>
          </a:p>
          <a:p>
            <a:pPr marL="284400" indent="-284400"/>
            <a:r>
              <a:rPr lang="pt-BR" sz="3200" dirty="0">
                <a:solidFill>
                  <a:schemeClr val="bg1"/>
                </a:solidFill>
              </a:rPr>
              <a:t>M</a:t>
            </a:r>
            <a:r>
              <a:rPr lang="pt-BR" sz="3200" dirty="0" smtClean="0">
                <a:solidFill>
                  <a:schemeClr val="bg1"/>
                </a:solidFill>
              </a:rPr>
              <a:t>ateriais característicos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431" y="2967747"/>
            <a:ext cx="3981785" cy="220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80431" y="5258798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hlinkClick r:id="rId4"/>
              </a:rPr>
              <a:t>semanaacademica.org.br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966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983179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Criadores</a:t>
            </a:r>
            <a:endParaRPr lang="pt-B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9051" y="1000539"/>
            <a:ext cx="10062948" cy="4874821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Pierre Curie foi um matemático francês </a:t>
            </a:r>
            <a:r>
              <a:rPr lang="pt-BR" sz="3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que, </a:t>
            </a:r>
            <a:r>
              <a:rPr lang="pt-BR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juntamente com seu irmão Jacques, iniciou os estudos de tal temática;</a:t>
            </a:r>
          </a:p>
          <a:p>
            <a:r>
              <a:rPr lang="pt-BR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A descoberta foi a partir de Estruturas </a:t>
            </a:r>
            <a:r>
              <a:rPr lang="pt-BR" sz="32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Cristalinas</a:t>
            </a:r>
            <a:r>
              <a:rPr lang="pt-BR" sz="3200" dirty="0">
                <a:solidFill>
                  <a:schemeClr val="bg1"/>
                </a:solidFill>
                <a:latin typeface="Bahnschrift Light" panose="020B0502040204020203" pitchFamily="34" charset="0"/>
              </a:rPr>
              <a:t>;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29051" y="1000539"/>
            <a:ext cx="10062948" cy="2984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smtClean="0"/>
              <a:t>Chegaram a conclusão de que a pressão exercida nesses cristais, formava-se um potencial elétrico, dando origem à </a:t>
            </a:r>
            <a:r>
              <a:rPr lang="pt-BR" sz="3200" dirty="0" err="1" smtClean="0"/>
              <a:t>piezoeletricide</a:t>
            </a:r>
            <a:r>
              <a:rPr lang="pt-BR" sz="3200" dirty="0" smtClean="0"/>
              <a:t>, em 1880.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459" y="3487248"/>
            <a:ext cx="3610938" cy="2455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5183327" y="6010190"/>
            <a:ext cx="373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4"/>
              </a:rPr>
              <a:t>https://www.aps.org/publications/apsnews/201403/physicshistory.cfm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203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051"/>
            <a:ext cx="12191999" cy="1966128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Conceito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700" y="1178493"/>
            <a:ext cx="10049300" cy="4997117"/>
          </a:xfrm>
        </p:spPr>
        <p:txBody>
          <a:bodyPr>
            <a:normAutofit/>
          </a:bodyPr>
          <a:lstStyle/>
          <a:p>
            <a:r>
              <a:rPr lang="pt-BR" sz="3200" dirty="0"/>
              <a:t>A</a:t>
            </a:r>
            <a:r>
              <a:rPr lang="pt-BR" sz="3200" dirty="0" smtClean="0"/>
              <a:t> </a:t>
            </a:r>
            <a:r>
              <a:rPr lang="pt-BR" sz="3200" dirty="0"/>
              <a:t>palavra Piezo vem do grego, “</a:t>
            </a:r>
            <a:r>
              <a:rPr lang="pt-BR" sz="3200" dirty="0" err="1"/>
              <a:t>piezein</a:t>
            </a:r>
            <a:r>
              <a:rPr lang="pt-BR" sz="3200" dirty="0"/>
              <a:t>”, que significa </a:t>
            </a:r>
            <a:r>
              <a:rPr lang="pt-BR" sz="3200" dirty="0" smtClean="0"/>
              <a:t>pressionar;</a:t>
            </a:r>
          </a:p>
          <a:p>
            <a:r>
              <a:rPr lang="pt-BR" sz="3200" dirty="0"/>
              <a:t>Alguns </a:t>
            </a:r>
            <a:r>
              <a:rPr lang="pt-BR" sz="3200" dirty="0" smtClean="0"/>
              <a:t>materiais possuem </a:t>
            </a:r>
            <a:r>
              <a:rPr lang="pt-BR" sz="3200" dirty="0"/>
              <a:t>a capacidade de </a:t>
            </a:r>
            <a:r>
              <a:rPr lang="pt-BR" sz="3200" dirty="0" smtClean="0"/>
              <a:t>polarizarem </a:t>
            </a:r>
            <a:r>
              <a:rPr lang="pt-BR" sz="3200" dirty="0"/>
              <a:t>quando submetidos a uma </a:t>
            </a:r>
            <a:r>
              <a:rPr lang="pt-BR" sz="3200" dirty="0" smtClean="0"/>
              <a:t>compressão, logo podem </a:t>
            </a:r>
            <a:r>
              <a:rPr lang="pt-BR" sz="3200" dirty="0"/>
              <a:t>transformar essa força mecânica em energia elétrica. Estes são </a:t>
            </a:r>
            <a:r>
              <a:rPr lang="pt-BR" sz="3200" dirty="0" smtClean="0"/>
              <a:t>chamados: materiais piezoelétricos.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191" y="1953067"/>
            <a:ext cx="3304861" cy="25585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94" y="1953067"/>
            <a:ext cx="6822797" cy="25585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432300" y="4511615"/>
            <a:ext cx="4740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u="sng" dirty="0">
                <a:hlinkClick r:id="rId5"/>
              </a:rPr>
              <a:t>http://engenheirodemateriais.com.br/2016/03/09/cristais-piezoeletricos/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289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95054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Relevância do Tema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9385" y="1871002"/>
            <a:ext cx="10032615" cy="35380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Brasil tem buscado novas fontes de energia;</a:t>
            </a:r>
          </a:p>
          <a:p>
            <a:r>
              <a:rPr lang="pt-BR" sz="3200" dirty="0" smtClean="0"/>
              <a:t>Pesquisas mostram que o Brasil é o país que mais faz trabalhos científicos sobre essa área; </a:t>
            </a:r>
          </a:p>
          <a:p>
            <a:r>
              <a:rPr lang="pt-BR" sz="3200" dirty="0" smtClean="0"/>
              <a:t>Os estudos de piezoeletricidade vêm ganhando força, apesar de ser uma temática recente, segundo Silva(2018).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057"/>
            <a:ext cx="12191999" cy="196612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Títulos)"/>
              </a:rPr>
              <a:t>Locais de Implementação</a:t>
            </a:r>
            <a:endParaRPr lang="pt-BR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Títulos)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2180492" y="1669586"/>
            <a:ext cx="10011508" cy="4351338"/>
          </a:xfrm>
        </p:spPr>
        <p:txBody>
          <a:bodyPr>
            <a:normAutofit fontScale="92500" lnSpcReduction="10000"/>
          </a:bodyPr>
          <a:lstStyle/>
          <a:p>
            <a:pPr marL="284400" lvl="1">
              <a:lnSpc>
                <a:spcPct val="11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Boates </a:t>
            </a:r>
            <a:r>
              <a:rPr lang="pt-BR" sz="3200" dirty="0" smtClean="0"/>
              <a:t>(</a:t>
            </a:r>
            <a:r>
              <a:rPr lang="pt-BR" sz="3200" dirty="0"/>
              <a:t>há uma boate na Inglaterra que já adotou tal tipo de geração de energia</a:t>
            </a:r>
            <a:r>
              <a:rPr lang="pt-BR" sz="3200" dirty="0" smtClean="0"/>
              <a:t>);</a:t>
            </a:r>
            <a:endParaRPr lang="pt-BR" sz="3200" dirty="0" smtClean="0">
              <a:solidFill>
                <a:schemeClr val="bg1"/>
              </a:solidFill>
            </a:endParaRPr>
          </a:p>
          <a:p>
            <a:pPr marL="284400" lvl="1">
              <a:lnSpc>
                <a:spcPct val="11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Entrada de supermercados;</a:t>
            </a:r>
          </a:p>
          <a:p>
            <a:pPr marL="284400" lvl="1">
              <a:lnSpc>
                <a:spcPct val="11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Aeroportos;</a:t>
            </a:r>
          </a:p>
          <a:p>
            <a:pPr marL="284400" lvl="1">
              <a:lnSpc>
                <a:spcPct val="11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Universidades;</a:t>
            </a:r>
          </a:p>
          <a:p>
            <a:pPr marL="284400" lvl="1">
              <a:lnSpc>
                <a:spcPct val="11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Escolas ;</a:t>
            </a:r>
          </a:p>
          <a:p>
            <a:pPr marL="284400" lvl="1">
              <a:lnSpc>
                <a:spcPct val="11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Estradas com alta circulação veicular</a:t>
            </a:r>
            <a:r>
              <a:rPr lang="pt-BR" sz="3200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19273" b="25870"/>
          <a:stretch/>
        </p:blipFill>
        <p:spPr>
          <a:xfrm>
            <a:off x="10184184" y="5707331"/>
            <a:ext cx="1865992" cy="10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ersonalizada 1">
      <a:dk1>
        <a:sysClr val="windowText" lastClr="000000"/>
      </a:dk1>
      <a:lt1>
        <a:srgbClr val="000000"/>
      </a:lt1>
      <a:dk2>
        <a:srgbClr val="212121"/>
      </a:dk2>
      <a:lt2>
        <a:srgbClr val="000000"/>
      </a:lt2>
      <a:accent1>
        <a:srgbClr val="00B05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1056</TotalTime>
  <Words>618</Words>
  <Application>Microsoft Office PowerPoint</Application>
  <PresentationFormat>Widescreen</PresentationFormat>
  <Paragraphs>114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Bahnschrift Light</vt:lpstr>
      <vt:lpstr>Calibri</vt:lpstr>
      <vt:lpstr>Corbel</vt:lpstr>
      <vt:lpstr>Corbel (Títulos)</vt:lpstr>
      <vt:lpstr>Noto Sans CJK SC Regular</vt:lpstr>
      <vt:lpstr>Times New Roman</vt:lpstr>
      <vt:lpstr>Paralaxe</vt:lpstr>
      <vt:lpstr>ELETROGREEN</vt:lpstr>
      <vt:lpstr>Sumário</vt:lpstr>
      <vt:lpstr>Introdução </vt:lpstr>
      <vt:lpstr>Criadores</vt:lpstr>
      <vt:lpstr>Apresentação do PowerPoint</vt:lpstr>
      <vt:lpstr>Conceito</vt:lpstr>
      <vt:lpstr>Apresentação do PowerPoint</vt:lpstr>
      <vt:lpstr>Relevância do Tema</vt:lpstr>
      <vt:lpstr>Locais de Implementação</vt:lpstr>
      <vt:lpstr>Apresentação do PowerPoint</vt:lpstr>
      <vt:lpstr>Apresentação do PowerPoint</vt:lpstr>
      <vt:lpstr>Fundamentação Teórica</vt:lpstr>
      <vt:lpstr>Apresentação do PowerPoint</vt:lpstr>
      <vt:lpstr>Metodologia</vt:lpstr>
      <vt:lpstr>Experimento</vt:lpstr>
      <vt:lpstr>Conclusão</vt:lpstr>
      <vt:lpstr>Referências</vt:lpstr>
      <vt:lpstr>MUITO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Eletrogreen</dc:title>
  <dc:creator>THIAGO DUARTE</dc:creator>
  <cp:lastModifiedBy>Lucas Russo Seydell</cp:lastModifiedBy>
  <cp:revision>69</cp:revision>
  <dcterms:created xsi:type="dcterms:W3CDTF">2019-06-04T13:21:27Z</dcterms:created>
  <dcterms:modified xsi:type="dcterms:W3CDTF">2019-06-21T18:55:19Z</dcterms:modified>
</cp:coreProperties>
</file>